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97" r:id="rId3"/>
    <p:sldId id="359" r:id="rId4"/>
    <p:sldId id="352" r:id="rId5"/>
    <p:sldId id="353" r:id="rId6"/>
    <p:sldId id="354" r:id="rId7"/>
    <p:sldId id="355" r:id="rId8"/>
    <p:sldId id="360" r:id="rId9"/>
    <p:sldId id="343" r:id="rId10"/>
    <p:sldId id="344" r:id="rId11"/>
    <p:sldId id="357" r:id="rId12"/>
    <p:sldId id="35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433F"/>
    <a:srgbClr val="743330"/>
    <a:srgbClr val="DCAC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1" autoAdjust="0"/>
    <p:restoredTop sz="94389" autoAdjust="0"/>
  </p:normalViewPr>
  <p:slideViewPr>
    <p:cSldViewPr snapToGrid="0">
      <p:cViewPr varScale="1">
        <p:scale>
          <a:sx n="62" d="100"/>
          <a:sy n="62" d="100"/>
        </p:scale>
        <p:origin x="-78" y="-25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0" d="100"/>
        <a:sy n="40" d="100"/>
      </p:scale>
      <p:origin x="0" y="-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5096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48571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130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34663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597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53969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166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846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151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8583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5056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2172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74396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700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838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1776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9366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21E054-83BB-41E6-899E-F3C5627DA1F9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D85666-3181-4DAF-9F45-2E7A8CF92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58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8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01644" y="0"/>
            <a:ext cx="10985590" cy="2098110"/>
          </a:xfrm>
          <a:solidFill>
            <a:schemeClr val="tx1"/>
          </a:solidFill>
          <a:ln>
            <a:noFill/>
          </a:ln>
        </p:spPr>
        <p:txBody>
          <a:bodyPr anchor="ctr">
            <a:noAutofit/>
          </a:bodyPr>
          <a:lstStyle/>
          <a:p>
            <a:pPr algn="ctr"/>
            <a:r>
              <a:rPr lang="ru-RU" sz="4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Филиал БНТУ</a:t>
            </a:r>
            <a:br>
              <a:rPr lang="ru-RU" sz="4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4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Борисовский</a:t>
            </a:r>
            <a:r>
              <a:rPr lang="ru-RU" sz="4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государственный политехнический колледж»</a:t>
            </a:r>
          </a:p>
        </p:txBody>
      </p:sp>
    </p:spTree>
    <p:extLst>
      <p:ext uri="{BB962C8B-B14F-4D97-AF65-F5344CB8AC3E}">
        <p14:creationId xmlns:p14="http://schemas.microsoft.com/office/powerpoint/2010/main" val="167030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722" y="822280"/>
            <a:ext cx="9400979" cy="5305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41526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6732" y="5090160"/>
            <a:ext cx="6082348" cy="74676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Слесарь механосборочных работ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:\Документы с компьютера И\ФОТОГРАФИИ  РАЗНЫХ ЛЕТ\ФОТО 2015\ФОТО практика\БЗА технологи\IMG_2556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008" y="396240"/>
            <a:ext cx="4999792" cy="58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2036" y="370092"/>
            <a:ext cx="6499964" cy="40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310293"/>
            <a:ext cx="5577840" cy="1060028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Фрезеровщик</a:t>
            </a:r>
          </a:p>
        </p:txBody>
      </p:sp>
      <p:pic>
        <p:nvPicPr>
          <p:cNvPr id="5" name="Содержимое 4" descr="D:\Документы с компьютера И\ФОТОГРАФИИ  РАЗНЫХ ЛЕТ\ФОТО 2018\WORLDSKILLS 2018 ВСЕ ФОТО\Worldskills 2018 КОНКУРС\IMG_297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13528" r="11692" b="14815"/>
          <a:stretch>
            <a:fillRect/>
          </a:stretch>
        </p:blipFill>
        <p:spPr bwMode="auto">
          <a:xfrm>
            <a:off x="381000" y="883920"/>
            <a:ext cx="5268250" cy="446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E:\15 ПРИЕМНАЯ КОМИССИЯ\ПРИЕМ 2020\ПРОФОРИЕНТАЦИОННЫЕ МАТЕРИАЛЫ\Ф2.jpg"/>
          <p:cNvPicPr>
            <a:picLocks noGrp="1"/>
          </p:cNvPicPr>
          <p:nvPr>
            <p:ph sz="half" idx="2"/>
          </p:nvPr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5928360" y="1075015"/>
            <a:ext cx="5791199" cy="419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1946" y="365760"/>
            <a:ext cx="2110271" cy="11465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92480" y="2743838"/>
            <a:ext cx="10332720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Специальность 2-37 01 02 </a:t>
            </a:r>
            <a:r>
              <a:rPr lang="ru-RU" sz="48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«Автомобилестроение</a:t>
            </a: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Направление специальности 2-37 01 02-01 «Автомобилестроение (механика)»</a:t>
            </a:r>
          </a:p>
          <a:p>
            <a:pPr algn="ctr"/>
            <a:endParaRPr lang="ru-RU" sz="32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2331720" y="1734262"/>
            <a:ext cx="7193280" cy="594744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Отделение машиностроения</a:t>
            </a:r>
          </a:p>
        </p:txBody>
      </p:sp>
    </p:spTree>
    <p:extLst>
      <p:ext uri="{BB962C8B-B14F-4D97-AF65-F5344CB8AC3E}">
        <p14:creationId xmlns:p14="http://schemas.microsoft.com/office/powerpoint/2010/main" val="343542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2920"/>
            <a:ext cx="7345680" cy="507492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bg1"/>
                </a:solidFill>
              </a:rPr>
              <a:t>Кфалификация специалиста со средним специальным образованием –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«Техник»</a:t>
            </a:r>
            <a:r>
              <a:rPr lang="ru-RU" sz="3100" b="1" dirty="0">
                <a:solidFill>
                  <a:schemeClr val="bg1"/>
                </a:solidFill>
              </a:rPr>
              <a:t/>
            </a:r>
            <a:br>
              <a:rPr lang="ru-RU" sz="31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/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и одна из квалификаций рабочего: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- «токарь (не ниже 3-го разряда),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- «Фрезеровщик» (не ниже 3-го разряда),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- Слесарь механосборочных работ 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(не ниже 3-го разряда),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- слесарь-ремонтник</a:t>
            </a:r>
            <a:br>
              <a:rPr lang="ru-RU" sz="2800" b="1" dirty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 (не ниже 3-го разряда)</a:t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E:\КЛЕЩЕНОК Е.Е\СОВЕТ ДИРЕКТОР\совет директоров Белджи\IMG_20190411_144831048.jpg"/>
          <p:cNvPicPr>
            <a:picLocks noGrp="1"/>
          </p:cNvPicPr>
          <p:nvPr>
            <p:ph sz="half"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117080" y="3383280"/>
            <a:ext cx="481584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579120"/>
            <a:ext cx="10043160" cy="5425440"/>
          </a:xfrm>
        </p:spPr>
        <p:txBody>
          <a:bodyPr>
            <a:normAutofit lnSpcReduction="10000"/>
          </a:bodyPr>
          <a:lstStyle/>
          <a:p>
            <a:endParaRPr lang="en-US" sz="3200" b="1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Прием на специальность </a:t>
            </a:r>
            <a:r>
              <a:rPr lang="ru-RU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«Автомобилестроение» </a:t>
            </a: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осуществляется:</a:t>
            </a:r>
          </a:p>
          <a:p>
            <a:pPr lvl="0"/>
            <a:r>
              <a:rPr lang="ru-RU" sz="3200" b="1" u="sng" dirty="0">
                <a:solidFill>
                  <a:schemeClr val="bg1"/>
                </a:solidFill>
                <a:latin typeface="Arial Black" pitchFamily="34" charset="0"/>
              </a:rPr>
              <a:t>на дневную форму </a:t>
            </a: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получения образования на основе общего базового образования на бюджетной основе.  </a:t>
            </a:r>
          </a:p>
          <a:p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Срок получения  среднего специального образования </a:t>
            </a:r>
          </a:p>
          <a:p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составляет 3 года </a:t>
            </a:r>
            <a:r>
              <a:rPr lang="en-US" sz="3200" b="1" smtClean="0">
                <a:solidFill>
                  <a:schemeClr val="bg1"/>
                </a:solidFill>
                <a:latin typeface="Arial Black" pitchFamily="34" charset="0"/>
              </a:rPr>
              <a:t>7</a:t>
            </a:r>
            <a:r>
              <a:rPr lang="ru-RU" sz="3200" b="1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Arial Black" pitchFamily="34" charset="0"/>
              </a:rPr>
              <a:t>месяцев.</a:t>
            </a:r>
          </a:p>
          <a:p>
            <a:r>
              <a:rPr lang="ru-RU" dirty="0">
                <a:latin typeface="Arial Black" pitchFamily="34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8160" y="655320"/>
            <a:ext cx="1109472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>
                <a:solidFill>
                  <a:schemeClr val="bg1"/>
                </a:solidFill>
              </a:rPr>
              <a:t>	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Техник</a:t>
            </a:r>
            <a:r>
              <a:rPr lang="ru-RU" sz="2400" b="1" dirty="0">
                <a:solidFill>
                  <a:schemeClr val="bg1"/>
                </a:solidFill>
              </a:rPr>
              <a:t> по специальности  «Автомобилестроение» -</a:t>
            </a:r>
          </a:p>
          <a:p>
            <a:pPr>
              <a:buNone/>
            </a:pPr>
            <a:r>
              <a:rPr lang="ru-RU" sz="2400" b="1" dirty="0">
                <a:solidFill>
                  <a:schemeClr val="bg1"/>
                </a:solidFill>
              </a:rPr>
              <a:t>	это специалист, который должен быть готов:  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контролировать работу систем электрооборудования автомобилей; 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разрабатывать технологические процессы сборки автомобилей, основных узлов, соединений и передач с применением систем автоматизированного проектирования  (САПР);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выполнять лабораторные и дорожные испытания автомобилей; 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вносить предложения по усовершенствованию конструкций; 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осуществлять диагностирование и техническое обслуживание автомобилей;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рассчитывать и конструировать отдельные детали и узлы автомобилей.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9412" y="243840"/>
            <a:ext cx="11081068" cy="6385560"/>
          </a:xfrm>
          <a:solidFill>
            <a:schemeClr val="tx1">
              <a:lumMod val="95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200" dirty="0">
                <a:solidFill>
                  <a:schemeClr val="bg1"/>
                </a:solidFill>
              </a:rPr>
              <a:t>	</a:t>
            </a:r>
            <a:r>
              <a:rPr lang="ru-RU" sz="3200" b="1" dirty="0">
                <a:solidFill>
                  <a:schemeClr val="bg1"/>
                </a:solidFill>
              </a:rPr>
              <a:t>Объектами </a:t>
            </a:r>
            <a:r>
              <a:rPr lang="ru-RU" sz="3200" dirty="0">
                <a:solidFill>
                  <a:schemeClr val="bg1"/>
                </a:solidFill>
              </a:rPr>
              <a:t>профессиональной деятельности специалиста со средним специальным образованием по специальности «Автомобилестроение» являются: </a:t>
            </a:r>
          </a:p>
          <a:p>
            <a:pPr lvl="0"/>
            <a:r>
              <a:rPr lang="ru-RU" sz="3200" dirty="0">
                <a:solidFill>
                  <a:schemeClr val="bg1"/>
                </a:solidFill>
              </a:rPr>
              <a:t>технологические процессы изготовления деталей, сборки сборочных единиц и автомобилей в целом;</a:t>
            </a:r>
          </a:p>
          <a:p>
            <a:pPr lvl="0"/>
            <a:r>
              <a:rPr lang="ru-RU" sz="3200" dirty="0">
                <a:solidFill>
                  <a:schemeClr val="bg1"/>
                </a:solidFill>
              </a:rPr>
              <a:t>технологическая документация; </a:t>
            </a:r>
          </a:p>
          <a:p>
            <a:pPr lvl="0"/>
            <a:r>
              <a:rPr lang="ru-RU" sz="3200" dirty="0">
                <a:solidFill>
                  <a:schemeClr val="bg1"/>
                </a:solidFill>
              </a:rPr>
              <a:t>автомобили и их сборочные единицы; </a:t>
            </a:r>
          </a:p>
          <a:p>
            <a:pPr lvl="0"/>
            <a:r>
              <a:rPr lang="ru-RU" sz="3200" dirty="0">
                <a:solidFill>
                  <a:schemeClr val="bg1"/>
                </a:solidFill>
              </a:rPr>
              <a:t>обрабатываемый материал, заготовки.</a:t>
            </a:r>
          </a:p>
          <a:p>
            <a:pPr fontAlgn="base">
              <a:buNone/>
            </a:pPr>
            <a:r>
              <a:rPr lang="ru-RU" sz="3200" b="1" dirty="0">
                <a:solidFill>
                  <a:schemeClr val="bg1"/>
                </a:solidFill>
              </a:rPr>
              <a:t>	</a:t>
            </a:r>
            <a:r>
              <a:rPr lang="ru-RU" sz="3200" dirty="0">
                <a:solidFill>
                  <a:schemeClr val="bg1"/>
                </a:solidFill>
              </a:rPr>
              <a:t>От специалиста, занимающегося</a:t>
            </a:r>
          </a:p>
          <a:p>
            <a:pPr fontAlgn="base">
              <a:buNone/>
            </a:pPr>
            <a:r>
              <a:rPr lang="ru-RU" sz="3200" dirty="0">
                <a:solidFill>
                  <a:schemeClr val="bg1"/>
                </a:solidFill>
              </a:rPr>
              <a:t>	автомобилестроением, требуется </a:t>
            </a:r>
          </a:p>
          <a:p>
            <a:pPr fontAlgn="base">
              <a:buNone/>
            </a:pPr>
            <a:r>
              <a:rPr lang="ru-RU" sz="3200" dirty="0">
                <a:solidFill>
                  <a:schemeClr val="bg1"/>
                </a:solidFill>
              </a:rPr>
              <a:t>	точность,  внимательность и скорость</a:t>
            </a:r>
          </a:p>
          <a:p>
            <a:pPr fontAlgn="base">
              <a:buNone/>
            </a:pPr>
            <a:r>
              <a:rPr lang="ru-RU" sz="3200" dirty="0">
                <a:solidFill>
                  <a:schemeClr val="bg1"/>
                </a:solidFill>
              </a:rPr>
              <a:t>	 принятия решений</a:t>
            </a:r>
          </a:p>
          <a:p>
            <a:pPr fontAlgn="base">
              <a:buNone/>
            </a:pPr>
            <a:r>
              <a:rPr lang="ru-RU" sz="3200" dirty="0">
                <a:solidFill>
                  <a:schemeClr val="bg1"/>
                </a:solidFill>
              </a:rPr>
              <a:t>	при выполнении следующих видов</a:t>
            </a:r>
            <a:endParaRPr lang="en-US" sz="3200" dirty="0">
              <a:solidFill>
                <a:schemeClr val="bg1"/>
              </a:solidFill>
            </a:endParaRPr>
          </a:p>
          <a:p>
            <a:pPr fontAlgn="base">
              <a:buNone/>
            </a:pPr>
            <a:r>
              <a:rPr lang="ru-RU" sz="3200" dirty="0">
                <a:solidFill>
                  <a:schemeClr val="bg1"/>
                </a:solidFill>
              </a:rPr>
              <a:t>	профессиональной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деятельности: </a:t>
            </a:r>
          </a:p>
          <a:p>
            <a:pPr fontAlgn="base"/>
            <a:r>
              <a:rPr lang="ru-RU" sz="3200" b="1" dirty="0">
                <a:solidFill>
                  <a:schemeClr val="bg1"/>
                </a:solidFill>
              </a:rPr>
              <a:t>- производственно-технологической, </a:t>
            </a:r>
            <a:endParaRPr lang="ru-RU" sz="3200" dirty="0">
              <a:solidFill>
                <a:schemeClr val="bg1"/>
              </a:solidFill>
            </a:endParaRPr>
          </a:p>
          <a:p>
            <a:pPr fontAlgn="base"/>
            <a:r>
              <a:rPr lang="ru-RU" sz="3200" b="1" dirty="0">
                <a:solidFill>
                  <a:schemeClr val="bg1"/>
                </a:solidFill>
              </a:rPr>
              <a:t>- проектировочной, </a:t>
            </a:r>
            <a:endParaRPr lang="ru-RU" sz="3200" dirty="0">
              <a:solidFill>
                <a:schemeClr val="bg1"/>
              </a:solidFill>
            </a:endParaRPr>
          </a:p>
          <a:p>
            <a:pPr fontAlgn="base"/>
            <a:r>
              <a:rPr lang="ru-RU" sz="3200" b="1" dirty="0">
                <a:solidFill>
                  <a:schemeClr val="bg1"/>
                </a:solidFill>
              </a:rPr>
              <a:t>- организационно-управленческой, </a:t>
            </a:r>
            <a:endParaRPr lang="ru-RU" sz="3200" dirty="0">
              <a:solidFill>
                <a:schemeClr val="bg1"/>
              </a:solidFill>
            </a:endParaRPr>
          </a:p>
          <a:p>
            <a:pPr fontAlgn="base"/>
            <a:r>
              <a:rPr lang="ru-RU" sz="3200" b="1" dirty="0">
                <a:solidFill>
                  <a:schemeClr val="bg1"/>
                </a:solidFill>
              </a:rPr>
              <a:t>- коммуникативной. 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D:\Документы с компьютера И\15 ПРИЕМНАЯ КОМИССИЯ\ПРИЕМ 2019\КОПИРЫЧ ЗАКАЗЫ НА РЕКЛАМНУЮ ПРОДУКЦИЮ\МОБИЛЬНЫЙ СТЕНД ЗАКАЗАТЬ\ФОТО\ФОТО СПЕЦИАЛЬНОСТИ\Джили\DSCN1629.JPG"/>
          <p:cNvPicPr/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355080" y="1661160"/>
            <a:ext cx="4983480" cy="377952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274320"/>
            <a:ext cx="10486708" cy="6065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chemeClr val="bg1"/>
                </a:solidFill>
              </a:rPr>
              <a:t>	</a:t>
            </a:r>
            <a:r>
              <a:rPr lang="en-US" sz="2800" b="1" dirty="0">
                <a:solidFill>
                  <a:schemeClr val="bg1"/>
                </a:solidFill>
              </a:rPr>
              <a:t>C</a:t>
            </a:r>
            <a:r>
              <a:rPr lang="ru-RU" sz="2800" b="1" dirty="0">
                <a:solidFill>
                  <a:schemeClr val="bg1"/>
                </a:solidFill>
              </a:rPr>
              <a:t>ферой профессиональной деятельности техника по специальности являются: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- производственные предприятия, осуществляющие </a:t>
            </a:r>
            <a:r>
              <a:rPr lang="ru-RU" sz="2800" dirty="0">
                <a:solidFill>
                  <a:schemeClr val="bg1"/>
                </a:solidFill>
              </a:rPr>
              <a:t>проектирование и производство автомобилей и других мобильных машин на колесном ходу, их сборочных единиц и деталей; </a:t>
            </a:r>
          </a:p>
          <a:p>
            <a:r>
              <a:rPr lang="ru-RU" sz="2800" dirty="0">
                <a:solidFill>
                  <a:schemeClr val="bg1"/>
                </a:solidFill>
              </a:rPr>
              <a:t>- </a:t>
            </a:r>
            <a:r>
              <a:rPr lang="ru-RU" sz="2800" b="1" dirty="0">
                <a:solidFill>
                  <a:schemeClr val="bg1"/>
                </a:solidFill>
              </a:rPr>
              <a:t>организации</a:t>
            </a:r>
            <a:r>
              <a:rPr lang="ru-RU" sz="2800" dirty="0">
                <a:solidFill>
                  <a:schemeClr val="bg1"/>
                </a:solidFill>
              </a:rPr>
              <a:t> и другие субъекты хозяйствования</a:t>
            </a:r>
            <a:r>
              <a:rPr lang="ru-RU" sz="2800" b="1" dirty="0">
                <a:solidFill>
                  <a:schemeClr val="bg1"/>
                </a:solidFill>
              </a:rPr>
              <a:t>, осуществляющие </a:t>
            </a:r>
            <a:r>
              <a:rPr lang="ru-RU" sz="2800" dirty="0">
                <a:solidFill>
                  <a:schemeClr val="bg1"/>
                </a:solidFill>
              </a:rPr>
              <a:t>испытания, диагностирование и обслуживание автомобилей.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942" y="134655"/>
            <a:ext cx="11812044" cy="955109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окончании Филиала БНТУ «БГПК» выпускникам </a:t>
            </a: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присваивается </a:t>
            </a:r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квалификация «Техник»: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99" y="1293425"/>
            <a:ext cx="9683781" cy="5476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048542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942" y="134655"/>
            <a:ext cx="11812044" cy="955109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одна из квалификаций рабочего: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7000"/>
                    </a14:imgEffect>
                    <a14:imgEffect>
                      <a14:brightnessContrast bright="-19000" contrast="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0764" y="1380538"/>
            <a:ext cx="9296400" cy="532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10322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Tm="5000">
        <p15:prstTrans prst="fracture"/>
      </p:transition>
    </mc:Choice>
    <mc:Fallback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</TotalTime>
  <Words>87</Words>
  <Application>Microsoft Office PowerPoint</Application>
  <PresentationFormat>Произвольный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Филиал БНТУ «Борисовский государственный политехнический колледж»</vt:lpstr>
      <vt:lpstr>Презентация PowerPoint</vt:lpstr>
      <vt:lpstr>Кфалификация специалиста со средним специальным образованием – «Техник»  и одна из квалификаций рабочего: - «токарь (не ниже 3-го разряда), - «Фрезеровщик» (не ниже 3-го разряда), - Слесарь механосборочных работ  (не ниже 3-го разряда), - слесарь-ремонтник  (не ниже 3-го разряда)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Слесарь механосборочных работ</vt:lpstr>
      <vt:lpstr>Фрезеровщик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Филиал БНТУ «Борисовский государственный политехнический колледж»</dc:title>
  <dc:creator>vica.zd98@gmail.com</dc:creator>
  <cp:lastModifiedBy>metod2</cp:lastModifiedBy>
  <cp:revision>97</cp:revision>
  <dcterms:created xsi:type="dcterms:W3CDTF">2020-02-28T15:53:28Z</dcterms:created>
  <dcterms:modified xsi:type="dcterms:W3CDTF">2021-02-16T12:33:42Z</dcterms:modified>
</cp:coreProperties>
</file>